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9432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2104" y="649223"/>
            <a:ext cx="12984480" cy="6949755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6500"/>
              </a:lnSpc>
              <a:buNone/>
            </a:pPr>
            <a:r>
              <a:rPr lang="en-US" sz="9600" b="1" dirty="0">
                <a:solidFill>
                  <a:srgbClr val="011C2A"/>
                </a:solidFill>
                <a:latin typeface="Arial Black" panose="020B0A04020102020204" pitchFamily="34" charset="0"/>
                <a:ea typeface="思源黑体-思源黑体-Bold" pitchFamily="34" charset="-122"/>
                <a:cs typeface="思源黑体-思源黑体-Bold" pitchFamily="34" charset="-120"/>
              </a:rPr>
              <a:t>   Welcome</a:t>
            </a:r>
            <a:endParaRPr lang="en-US" sz="9600" dirty="0">
              <a:latin typeface="Arial Black" panose="020B0A040201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32104" y="1746504"/>
            <a:ext cx="1298448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1746504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7488" y="1746504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7488" y="1746504"/>
            <a:ext cx="4544568" cy="454456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649224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b="1" dirty="0">
                <a:solidFill>
                  <a:srgbClr val="011C2A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Thank You for Your Attention</a:t>
            </a:r>
            <a:endParaRPr lang="en-US" sz="4640" b="1" dirty="0"/>
          </a:p>
        </p:txBody>
      </p:sp>
      <p:sp>
        <p:nvSpPr>
          <p:cNvPr id="7" name="Text 1"/>
          <p:cNvSpPr/>
          <p:nvPr/>
        </p:nvSpPr>
        <p:spPr>
          <a:xfrm>
            <a:off x="950976" y="3145536"/>
            <a:ext cx="351129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Project Appreciation</a:t>
            </a:r>
            <a:endParaRPr lang="en-US" sz="2320" b="1" dirty="0"/>
          </a:p>
        </p:txBody>
      </p:sp>
      <p:sp>
        <p:nvSpPr>
          <p:cNvPr id="8" name="Text 2"/>
          <p:cNvSpPr/>
          <p:nvPr/>
        </p:nvSpPr>
        <p:spPr>
          <a:xfrm>
            <a:off x="950976" y="3822192"/>
            <a:ext cx="3511296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Thank you for your attention and interest in the Laptop Price Prediction project.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6062472" y="3840480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1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7818120" y="2834640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2</a:t>
            </a:r>
            <a:endParaRPr lang="en-US" sz="2320" dirty="0"/>
          </a:p>
        </p:txBody>
      </p:sp>
      <p:sp>
        <p:nvSpPr>
          <p:cNvPr id="11" name="Text 5"/>
          <p:cNvSpPr/>
          <p:nvPr/>
        </p:nvSpPr>
        <p:spPr>
          <a:xfrm>
            <a:off x="7818120" y="4855464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3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9710928" y="2011680"/>
            <a:ext cx="398678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Insights Provided</a:t>
            </a:r>
            <a:endParaRPr lang="en-US" sz="2320" b="1" dirty="0"/>
          </a:p>
        </p:txBody>
      </p:sp>
      <p:sp>
        <p:nvSpPr>
          <p:cNvPr id="13" name="Text 7"/>
          <p:cNvSpPr/>
          <p:nvPr/>
        </p:nvSpPr>
        <p:spPr>
          <a:xfrm>
            <a:off x="9710928" y="2688336"/>
            <a:ext cx="3986784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We hope this presentation provided valuable insights into the project’s objectives and methodologies.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9710928" y="4636008"/>
            <a:ext cx="398678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Further Inquiries</a:t>
            </a:r>
            <a:endParaRPr lang="en-US" sz="2320" b="1" dirty="0"/>
          </a:p>
        </p:txBody>
      </p:sp>
      <p:sp>
        <p:nvSpPr>
          <p:cNvPr id="15" name="Text 9"/>
          <p:cNvSpPr/>
          <p:nvPr/>
        </p:nvSpPr>
        <p:spPr>
          <a:xfrm>
            <a:off x="9710928" y="5312664"/>
            <a:ext cx="3986784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For further inquiries or discussions, please feel free to reach out.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04495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3456432"/>
            <a:ext cx="12984480" cy="114300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8970"/>
              </a:lnSpc>
              <a:buNone/>
            </a:pPr>
            <a:r>
              <a:rPr lang="en-US" sz="6410" b="1" dirty="0">
                <a:solidFill>
                  <a:srgbClr val="011C2A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Laptop Price Prediction</a:t>
            </a:r>
            <a:endParaRPr lang="en-US" sz="6410" b="1" dirty="0"/>
          </a:p>
        </p:txBody>
      </p:sp>
      <p:sp>
        <p:nvSpPr>
          <p:cNvPr id="5" name="Text 1"/>
          <p:cNvSpPr/>
          <p:nvPr/>
        </p:nvSpPr>
        <p:spPr>
          <a:xfrm>
            <a:off x="832104" y="4864608"/>
            <a:ext cx="1298448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This project uses machine learning to predict laptop prices, aiming to create an accurate model for informed consumer and seller decisions.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20" y="1874520"/>
            <a:ext cx="3831336" cy="25328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5440" y="1874520"/>
            <a:ext cx="3831336" cy="25328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649224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>
              <a:lnSpc>
                <a:spcPts val="6500"/>
              </a:lnSpc>
            </a:pPr>
            <a:r>
              <a:rPr lang="en-US" sz="4640" b="1" dirty="0">
                <a:solidFill>
                  <a:srgbClr val="011C2A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 Laptop Price Prediction</a:t>
            </a:r>
            <a:endParaRPr lang="en-US" sz="4640" b="1" dirty="0"/>
          </a:p>
        </p:txBody>
      </p:sp>
      <p:sp>
        <p:nvSpPr>
          <p:cNvPr id="7" name="Text 1"/>
          <p:cNvSpPr/>
          <p:nvPr/>
        </p:nvSpPr>
        <p:spPr>
          <a:xfrm>
            <a:off x="960120" y="4636008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Introduction</a:t>
            </a:r>
            <a:endParaRPr lang="en-US" sz="2320" b="1" dirty="0"/>
          </a:p>
        </p:txBody>
      </p:sp>
      <p:sp>
        <p:nvSpPr>
          <p:cNvPr id="8" name="Text 2"/>
          <p:cNvSpPr/>
          <p:nvPr/>
        </p:nvSpPr>
        <p:spPr>
          <a:xfrm>
            <a:off x="960120" y="5193792"/>
            <a:ext cx="3831336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This project aims to provide insights into the pricing of laptops in the market.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9235440" y="4636008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Guidance</a:t>
            </a:r>
            <a:endParaRPr lang="en-US" sz="2320" b="1" dirty="0"/>
          </a:p>
        </p:txBody>
      </p:sp>
      <p:sp>
        <p:nvSpPr>
          <p:cNvPr id="10" name="Text 4"/>
          <p:cNvSpPr/>
          <p:nvPr/>
        </p:nvSpPr>
        <p:spPr>
          <a:xfrm>
            <a:off x="9235440" y="5241719"/>
            <a:ext cx="3831336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Guidance by Priyanka mam.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9848088" y="4636008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endParaRPr lang="en-US" sz="232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1746504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7488" y="1746504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7488" y="1746504"/>
            <a:ext cx="4544568" cy="454456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649224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b="1" dirty="0">
                <a:solidFill>
                  <a:srgbClr val="011C2A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Using ML for Laptop Price Prediction</a:t>
            </a:r>
            <a:endParaRPr lang="en-US" sz="4640" b="1" dirty="0"/>
          </a:p>
        </p:txBody>
      </p:sp>
      <p:sp>
        <p:nvSpPr>
          <p:cNvPr id="7" name="Text 1"/>
          <p:cNvSpPr/>
          <p:nvPr/>
        </p:nvSpPr>
        <p:spPr>
          <a:xfrm>
            <a:off x="950976" y="3319272"/>
            <a:ext cx="351129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Types of Laptops</a:t>
            </a:r>
            <a:endParaRPr lang="en-US" sz="2320" b="1" dirty="0"/>
          </a:p>
        </p:txBody>
      </p:sp>
      <p:sp>
        <p:nvSpPr>
          <p:cNvPr id="8" name="Text 2"/>
          <p:cNvSpPr/>
          <p:nvPr/>
        </p:nvSpPr>
        <p:spPr>
          <a:xfrm>
            <a:off x="950976" y="4005072"/>
            <a:ext cx="351129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The variety of laptops makes pricing complex for consumers.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5669280" y="3566160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1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8257032" y="2624328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2</a:t>
            </a:r>
            <a:endParaRPr lang="en-US" sz="2320" dirty="0"/>
          </a:p>
        </p:txBody>
      </p:sp>
      <p:sp>
        <p:nvSpPr>
          <p:cNvPr id="11" name="Text 5"/>
          <p:cNvSpPr/>
          <p:nvPr/>
        </p:nvSpPr>
        <p:spPr>
          <a:xfrm>
            <a:off x="7781544" y="5340096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3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9710928" y="2011680"/>
            <a:ext cx="398678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ML Analysis</a:t>
            </a:r>
            <a:endParaRPr lang="en-US" sz="2320" b="1" dirty="0"/>
          </a:p>
        </p:txBody>
      </p:sp>
      <p:sp>
        <p:nvSpPr>
          <p:cNvPr id="13" name="Text 7"/>
          <p:cNvSpPr/>
          <p:nvPr/>
        </p:nvSpPr>
        <p:spPr>
          <a:xfrm>
            <a:off x="9710928" y="2688336"/>
            <a:ext cx="3986784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ML finds patterns for accurate price forecasting.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9710928" y="4279392"/>
            <a:ext cx="398678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Data-Driven Methods</a:t>
            </a:r>
            <a:endParaRPr lang="en-US" sz="2320" b="1" dirty="0"/>
          </a:p>
        </p:txBody>
      </p:sp>
      <p:sp>
        <p:nvSpPr>
          <p:cNvPr id="15" name="Text 9"/>
          <p:cNvSpPr/>
          <p:nvPr/>
        </p:nvSpPr>
        <p:spPr>
          <a:xfrm>
            <a:off x="9710928" y="4956048"/>
            <a:ext cx="3986784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The project improves laptop price prediction accuracy using data methods.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957816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" y="0"/>
            <a:ext cx="14630400" cy="9957816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1481328"/>
            <a:ext cx="2569464" cy="896112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8144" y="1481328"/>
            <a:ext cx="2569464" cy="877824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5138929"/>
            <a:ext cx="2569464" cy="96012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5040" y="1481328"/>
            <a:ext cx="2569464" cy="877824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8144" y="5138929"/>
            <a:ext cx="2569464" cy="923544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1936" y="1481328"/>
            <a:ext cx="2569464" cy="877824"/>
          </a:xfrm>
          <a:prstGeom prst="rect">
            <a:avLst/>
          </a:prstGeom>
        </p:spPr>
      </p:pic>
      <p:pic>
        <p:nvPicPr>
          <p:cNvPr id="10" name="Image 8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01400" y="1481328"/>
            <a:ext cx="2569464" cy="896112"/>
          </a:xfrm>
          <a:prstGeom prst="rect">
            <a:avLst/>
          </a:prstGeom>
        </p:spPr>
      </p:pic>
      <p:sp>
        <p:nvSpPr>
          <p:cNvPr id="11" name="Text 0"/>
          <p:cNvSpPr/>
          <p:nvPr/>
        </p:nvSpPr>
        <p:spPr>
          <a:xfrm>
            <a:off x="832104" y="182880"/>
            <a:ext cx="12984480" cy="95097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b="1" dirty="0">
                <a:solidFill>
                  <a:srgbClr val="011C2A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Data Analysis Steps</a:t>
            </a:r>
            <a:endParaRPr lang="en-US" sz="4640" b="1" dirty="0"/>
          </a:p>
        </p:txBody>
      </p:sp>
      <p:sp>
        <p:nvSpPr>
          <p:cNvPr id="12" name="Text 1"/>
          <p:cNvSpPr/>
          <p:nvPr/>
        </p:nvSpPr>
        <p:spPr>
          <a:xfrm>
            <a:off x="2029968" y="1839994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1</a:t>
            </a:r>
            <a:endParaRPr lang="en-US" sz="2320" dirty="0"/>
          </a:p>
        </p:txBody>
      </p:sp>
      <p:sp>
        <p:nvSpPr>
          <p:cNvPr id="13" name="Text 2"/>
          <p:cNvSpPr/>
          <p:nvPr/>
        </p:nvSpPr>
        <p:spPr>
          <a:xfrm>
            <a:off x="841248" y="2546132"/>
            <a:ext cx="2322576" cy="1129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40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Data Cleaning</a:t>
            </a:r>
            <a:endParaRPr lang="en-US" sz="2400" b="1" dirty="0"/>
          </a:p>
        </p:txBody>
      </p:sp>
      <p:sp>
        <p:nvSpPr>
          <p:cNvPr id="14" name="Text 3"/>
          <p:cNvSpPr/>
          <p:nvPr/>
        </p:nvSpPr>
        <p:spPr>
          <a:xfrm>
            <a:off x="1060704" y="4023360"/>
            <a:ext cx="210312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Fixing dataset errors.</a:t>
            </a:r>
            <a:endParaRPr lang="en-US" sz="1850" dirty="0"/>
          </a:p>
        </p:txBody>
      </p:sp>
      <p:sp>
        <p:nvSpPr>
          <p:cNvPr id="15" name="Text 4"/>
          <p:cNvSpPr/>
          <p:nvPr/>
        </p:nvSpPr>
        <p:spPr>
          <a:xfrm>
            <a:off x="3675888" y="2798064"/>
            <a:ext cx="210312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Exploratory Data Analysis</a:t>
            </a:r>
            <a:endParaRPr lang="en-US" sz="2320" b="1" dirty="0"/>
          </a:p>
        </p:txBody>
      </p:sp>
      <p:sp>
        <p:nvSpPr>
          <p:cNvPr id="16" name="Text 5"/>
          <p:cNvSpPr/>
          <p:nvPr/>
        </p:nvSpPr>
        <p:spPr>
          <a:xfrm>
            <a:off x="4636008" y="1819656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2</a:t>
            </a:r>
            <a:endParaRPr lang="en-US" sz="2320" dirty="0"/>
          </a:p>
        </p:txBody>
      </p:sp>
      <p:sp>
        <p:nvSpPr>
          <p:cNvPr id="17" name="Text 6"/>
          <p:cNvSpPr/>
          <p:nvPr/>
        </p:nvSpPr>
        <p:spPr>
          <a:xfrm>
            <a:off x="3675888" y="4023360"/>
            <a:ext cx="210312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Analyzing data patterns.</a:t>
            </a:r>
            <a:endParaRPr lang="en-US" sz="1850" dirty="0"/>
          </a:p>
        </p:txBody>
      </p:sp>
      <p:sp>
        <p:nvSpPr>
          <p:cNvPr id="18" name="Text 7"/>
          <p:cNvSpPr/>
          <p:nvPr/>
        </p:nvSpPr>
        <p:spPr>
          <a:xfrm>
            <a:off x="1961388" y="5530388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6</a:t>
            </a:r>
            <a:endParaRPr lang="en-US" sz="2320" dirty="0"/>
          </a:p>
        </p:txBody>
      </p:sp>
      <p:sp>
        <p:nvSpPr>
          <p:cNvPr id="19" name="Text 8"/>
          <p:cNvSpPr/>
          <p:nvPr/>
        </p:nvSpPr>
        <p:spPr>
          <a:xfrm>
            <a:off x="1078992" y="6711696"/>
            <a:ext cx="2103120" cy="10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Model Improvement</a:t>
            </a:r>
            <a:endParaRPr lang="en-US" sz="2320" b="1" dirty="0"/>
          </a:p>
        </p:txBody>
      </p:sp>
      <p:sp>
        <p:nvSpPr>
          <p:cNvPr id="20" name="Text 9"/>
          <p:cNvSpPr/>
          <p:nvPr/>
        </p:nvSpPr>
        <p:spPr>
          <a:xfrm>
            <a:off x="6272784" y="2798064"/>
            <a:ext cx="2103120" cy="5577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Data Preprocessing</a:t>
            </a:r>
            <a:endParaRPr lang="en-US" sz="2320" b="1" dirty="0"/>
          </a:p>
        </p:txBody>
      </p:sp>
      <p:sp>
        <p:nvSpPr>
          <p:cNvPr id="21" name="Text 10"/>
          <p:cNvSpPr/>
          <p:nvPr/>
        </p:nvSpPr>
        <p:spPr>
          <a:xfrm>
            <a:off x="4617720" y="5385815"/>
            <a:ext cx="192024" cy="6492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7</a:t>
            </a:r>
            <a:endParaRPr lang="en-US" sz="2320" dirty="0"/>
          </a:p>
        </p:txBody>
      </p:sp>
      <p:sp>
        <p:nvSpPr>
          <p:cNvPr id="22" name="Text 11"/>
          <p:cNvSpPr/>
          <p:nvPr/>
        </p:nvSpPr>
        <p:spPr>
          <a:xfrm>
            <a:off x="7251192" y="1819656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3</a:t>
            </a:r>
            <a:endParaRPr lang="en-US" sz="2320" dirty="0"/>
          </a:p>
        </p:txBody>
      </p:sp>
      <p:sp>
        <p:nvSpPr>
          <p:cNvPr id="23" name="Text 12"/>
          <p:cNvSpPr/>
          <p:nvPr/>
        </p:nvSpPr>
        <p:spPr>
          <a:xfrm>
            <a:off x="3675888" y="6711696"/>
            <a:ext cx="2103120" cy="457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Web Development</a:t>
            </a:r>
            <a:endParaRPr lang="en-US" sz="2320" b="1" dirty="0"/>
          </a:p>
        </p:txBody>
      </p:sp>
      <p:sp>
        <p:nvSpPr>
          <p:cNvPr id="24" name="Text 13"/>
          <p:cNvSpPr/>
          <p:nvPr/>
        </p:nvSpPr>
        <p:spPr>
          <a:xfrm>
            <a:off x="6272784" y="3794760"/>
            <a:ext cx="2103120" cy="10789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Formatting data for modeling.</a:t>
            </a:r>
            <a:endParaRPr lang="en-US" sz="1850" dirty="0"/>
          </a:p>
        </p:txBody>
      </p:sp>
      <p:sp>
        <p:nvSpPr>
          <p:cNvPr id="25" name="Text 14"/>
          <p:cNvSpPr/>
          <p:nvPr/>
        </p:nvSpPr>
        <p:spPr>
          <a:xfrm>
            <a:off x="1078992" y="7498081"/>
            <a:ext cx="2103120" cy="5486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Tuning models for accuracy.</a:t>
            </a:r>
            <a:endParaRPr lang="en-US" sz="1850" dirty="0"/>
          </a:p>
        </p:txBody>
      </p:sp>
      <p:sp>
        <p:nvSpPr>
          <p:cNvPr id="26" name="Text 15"/>
          <p:cNvSpPr/>
          <p:nvPr/>
        </p:nvSpPr>
        <p:spPr>
          <a:xfrm>
            <a:off x="3675888" y="7187498"/>
            <a:ext cx="2103120" cy="10421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Building a Streamlit web app.</a:t>
            </a:r>
            <a:endParaRPr lang="en-US" sz="1850" dirty="0"/>
          </a:p>
        </p:txBody>
      </p:sp>
      <p:sp>
        <p:nvSpPr>
          <p:cNvPr id="27" name="Text 16"/>
          <p:cNvSpPr/>
          <p:nvPr/>
        </p:nvSpPr>
        <p:spPr>
          <a:xfrm>
            <a:off x="8869680" y="2798064"/>
            <a:ext cx="2103120" cy="6990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Model Building</a:t>
            </a:r>
            <a:endParaRPr lang="en-US" sz="2320" b="1" dirty="0"/>
          </a:p>
        </p:txBody>
      </p:sp>
      <p:sp>
        <p:nvSpPr>
          <p:cNvPr id="28" name="Text 17"/>
          <p:cNvSpPr/>
          <p:nvPr/>
        </p:nvSpPr>
        <p:spPr>
          <a:xfrm>
            <a:off x="8869680" y="4023360"/>
            <a:ext cx="210312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Building and training models.</a:t>
            </a:r>
            <a:endParaRPr lang="en-US" sz="1850" dirty="0"/>
          </a:p>
        </p:txBody>
      </p:sp>
      <p:sp>
        <p:nvSpPr>
          <p:cNvPr id="29" name="Text 18"/>
          <p:cNvSpPr/>
          <p:nvPr/>
        </p:nvSpPr>
        <p:spPr>
          <a:xfrm>
            <a:off x="9820656" y="1789386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4</a:t>
            </a:r>
            <a:endParaRPr lang="en-US" sz="2320" dirty="0"/>
          </a:p>
        </p:txBody>
      </p:sp>
      <p:sp>
        <p:nvSpPr>
          <p:cNvPr id="30" name="Text 19"/>
          <p:cNvSpPr/>
          <p:nvPr/>
        </p:nvSpPr>
        <p:spPr>
          <a:xfrm>
            <a:off x="11466576" y="2798064"/>
            <a:ext cx="2103120" cy="6990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Model Evaluation</a:t>
            </a:r>
            <a:endParaRPr lang="en-US" sz="2320" b="1" dirty="0"/>
          </a:p>
        </p:txBody>
      </p:sp>
      <p:sp>
        <p:nvSpPr>
          <p:cNvPr id="31" name="Text 20"/>
          <p:cNvSpPr/>
          <p:nvPr/>
        </p:nvSpPr>
        <p:spPr>
          <a:xfrm>
            <a:off x="11466576" y="4023360"/>
            <a:ext cx="210312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Evaluating model performance.</a:t>
            </a:r>
            <a:endParaRPr lang="en-US" sz="1850" dirty="0"/>
          </a:p>
        </p:txBody>
      </p:sp>
      <p:sp>
        <p:nvSpPr>
          <p:cNvPr id="32" name="Text 21"/>
          <p:cNvSpPr/>
          <p:nvPr/>
        </p:nvSpPr>
        <p:spPr>
          <a:xfrm>
            <a:off x="12393904" y="1819814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5</a:t>
            </a:r>
            <a:endParaRPr lang="en-US" sz="232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20" y="2852928"/>
            <a:ext cx="3831336" cy="25328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4104" y="2852928"/>
            <a:ext cx="3831336" cy="25328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48088" y="2852928"/>
            <a:ext cx="3831336" cy="25328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649224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b="1" dirty="0">
                <a:solidFill>
                  <a:srgbClr val="011C2A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Data Cleaning Process</a:t>
            </a:r>
            <a:endParaRPr lang="en-US" sz="4640" b="1" dirty="0"/>
          </a:p>
        </p:txBody>
      </p:sp>
      <p:sp>
        <p:nvSpPr>
          <p:cNvPr id="7" name="Text 1"/>
          <p:cNvSpPr/>
          <p:nvPr/>
        </p:nvSpPr>
        <p:spPr>
          <a:xfrm>
            <a:off x="832104" y="1746504"/>
            <a:ext cx="1298448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Data cleaning removes outliers and handles missing values to ensure accurate results. Techniques like imputation or record removal help maintain data integrity for reliable models.</a:t>
            </a:r>
            <a:endParaRPr lang="en-US" sz="1850" dirty="0"/>
          </a:p>
        </p:txBody>
      </p:sp>
      <p:sp>
        <p:nvSpPr>
          <p:cNvPr id="8" name="Text 2"/>
          <p:cNvSpPr/>
          <p:nvPr/>
        </p:nvSpPr>
        <p:spPr>
          <a:xfrm>
            <a:off x="960120" y="5614416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Outlier Removal</a:t>
            </a:r>
            <a:endParaRPr lang="en-US" sz="2320" b="1" dirty="0"/>
          </a:p>
        </p:txBody>
      </p:sp>
      <p:sp>
        <p:nvSpPr>
          <p:cNvPr id="9" name="Text 3"/>
          <p:cNvSpPr/>
          <p:nvPr/>
        </p:nvSpPr>
        <p:spPr>
          <a:xfrm>
            <a:off x="960120" y="6163056"/>
            <a:ext cx="3831336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Removing skewed data points.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5404104" y="5614416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Missing Value Handling</a:t>
            </a:r>
            <a:endParaRPr lang="en-US" sz="2320" b="1" dirty="0"/>
          </a:p>
        </p:txBody>
      </p:sp>
      <p:sp>
        <p:nvSpPr>
          <p:cNvPr id="11" name="Text 5"/>
          <p:cNvSpPr/>
          <p:nvPr/>
        </p:nvSpPr>
        <p:spPr>
          <a:xfrm>
            <a:off x="5404104" y="6163056"/>
            <a:ext cx="383133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Imputation or record removal techniques are applied.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9848088" y="5614416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Data Integrity Assurance</a:t>
            </a:r>
            <a:endParaRPr lang="en-US" sz="2320" b="1" dirty="0"/>
          </a:p>
        </p:txBody>
      </p:sp>
      <p:sp>
        <p:nvSpPr>
          <p:cNvPr id="13" name="Text 7"/>
          <p:cNvSpPr/>
          <p:nvPr/>
        </p:nvSpPr>
        <p:spPr>
          <a:xfrm>
            <a:off x="9848088" y="6163056"/>
            <a:ext cx="383133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Essential for reliable prediction models.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034272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4489704"/>
            <a:ext cx="7790688" cy="77906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4489704"/>
            <a:ext cx="7790688" cy="77906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9000" y="4489704"/>
            <a:ext cx="7790688" cy="77906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649224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b="1" dirty="0">
                <a:solidFill>
                  <a:srgbClr val="011C2A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Exploratory Data Analysis (EDA)</a:t>
            </a:r>
            <a:endParaRPr lang="en-US" sz="4640" b="1" dirty="0"/>
          </a:p>
        </p:txBody>
      </p:sp>
      <p:sp>
        <p:nvSpPr>
          <p:cNvPr id="7" name="Text 1"/>
          <p:cNvSpPr/>
          <p:nvPr/>
        </p:nvSpPr>
        <p:spPr>
          <a:xfrm>
            <a:off x="950976" y="3182112"/>
            <a:ext cx="3858768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Data Visualization</a:t>
            </a:r>
            <a:endParaRPr lang="en-US" sz="2320" b="1" dirty="0"/>
          </a:p>
        </p:txBody>
      </p:sp>
      <p:sp>
        <p:nvSpPr>
          <p:cNvPr id="8" name="Text 2"/>
          <p:cNvSpPr/>
          <p:nvPr/>
        </p:nvSpPr>
        <p:spPr>
          <a:xfrm>
            <a:off x="950976" y="3858768"/>
            <a:ext cx="3858768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EDA involves visualizing data through graphs and charts to identify trends and correlations.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5394960" y="2011680"/>
            <a:ext cx="3858768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Key Metrics Analysis</a:t>
            </a:r>
            <a:endParaRPr lang="en-US" sz="2320" b="1" dirty="0"/>
          </a:p>
        </p:txBody>
      </p:sp>
      <p:sp>
        <p:nvSpPr>
          <p:cNvPr id="10" name="Text 4"/>
          <p:cNvSpPr/>
          <p:nvPr/>
        </p:nvSpPr>
        <p:spPr>
          <a:xfrm>
            <a:off x="5394960" y="2688336"/>
            <a:ext cx="3858768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Key metrics such as average price, brand influence, and feature importance are analyzed.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4709160" y="6748272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1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7232904" y="5285232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2</a:t>
            </a:r>
            <a:endParaRPr lang="en-US" sz="2320" dirty="0"/>
          </a:p>
        </p:txBody>
      </p:sp>
      <p:sp>
        <p:nvSpPr>
          <p:cNvPr id="13" name="Text 7"/>
          <p:cNvSpPr/>
          <p:nvPr/>
        </p:nvSpPr>
        <p:spPr>
          <a:xfrm>
            <a:off x="9838944" y="3182112"/>
            <a:ext cx="3858768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Guiding Insights</a:t>
            </a:r>
            <a:endParaRPr lang="en-US" sz="2320" b="1" dirty="0"/>
          </a:p>
        </p:txBody>
      </p:sp>
      <p:sp>
        <p:nvSpPr>
          <p:cNvPr id="14" name="Text 8"/>
          <p:cNvSpPr/>
          <p:nvPr/>
        </p:nvSpPr>
        <p:spPr>
          <a:xfrm>
            <a:off x="9838944" y="3858768"/>
            <a:ext cx="3858768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Insights gained from EDA guide feature selection for the modeling phase.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9765792" y="6748272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3</a:t>
            </a:r>
            <a:endParaRPr lang="en-US" sz="232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6440" y="2807208"/>
            <a:ext cx="502920" cy="50292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6440" y="4306824"/>
            <a:ext cx="502920" cy="50292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6440" y="6153912"/>
            <a:ext cx="502920" cy="502920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5806440" y="649224"/>
            <a:ext cx="8010144" cy="16550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b="1" dirty="0">
                <a:solidFill>
                  <a:srgbClr val="011C2A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Model Building and Evaluation</a:t>
            </a:r>
            <a:endParaRPr lang="en-US" sz="4640" b="1" dirty="0"/>
          </a:p>
        </p:txBody>
      </p:sp>
      <p:sp>
        <p:nvSpPr>
          <p:cNvPr id="8" name="Text 1"/>
          <p:cNvSpPr/>
          <p:nvPr/>
        </p:nvSpPr>
        <p:spPr>
          <a:xfrm>
            <a:off x="5971032" y="2889504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1</a:t>
            </a:r>
            <a:endParaRPr lang="en-US" sz="2320" dirty="0"/>
          </a:p>
        </p:txBody>
      </p:sp>
      <p:sp>
        <p:nvSpPr>
          <p:cNvPr id="9" name="Text 2"/>
          <p:cNvSpPr/>
          <p:nvPr/>
        </p:nvSpPr>
        <p:spPr>
          <a:xfrm>
            <a:off x="6583680" y="2852928"/>
            <a:ext cx="721461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Algorithms Tested</a:t>
            </a:r>
            <a:endParaRPr lang="en-US" sz="2320" b="1" dirty="0"/>
          </a:p>
        </p:txBody>
      </p:sp>
      <p:sp>
        <p:nvSpPr>
          <p:cNvPr id="10" name="Text 3"/>
          <p:cNvSpPr/>
          <p:nvPr/>
        </p:nvSpPr>
        <p:spPr>
          <a:xfrm>
            <a:off x="5971032" y="4379976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2</a:t>
            </a:r>
            <a:endParaRPr lang="en-US" sz="2320" dirty="0"/>
          </a:p>
        </p:txBody>
      </p:sp>
      <p:sp>
        <p:nvSpPr>
          <p:cNvPr id="11" name="Text 4"/>
          <p:cNvSpPr/>
          <p:nvPr/>
        </p:nvSpPr>
        <p:spPr>
          <a:xfrm>
            <a:off x="6583680" y="3401568"/>
            <a:ext cx="7214616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Several machine learning algorithms are tested for price prediction.</a:t>
            </a:r>
            <a:endParaRPr lang="en-US" sz="1850" dirty="0"/>
          </a:p>
        </p:txBody>
      </p:sp>
      <p:sp>
        <p:nvSpPr>
          <p:cNvPr id="12" name="Text 5"/>
          <p:cNvSpPr/>
          <p:nvPr/>
        </p:nvSpPr>
        <p:spPr>
          <a:xfrm>
            <a:off x="6583680" y="4352544"/>
            <a:ext cx="721461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Performance Evaluation</a:t>
            </a:r>
            <a:endParaRPr lang="en-US" sz="2320" b="1" dirty="0"/>
          </a:p>
        </p:txBody>
      </p:sp>
      <p:sp>
        <p:nvSpPr>
          <p:cNvPr id="13" name="Text 6"/>
          <p:cNvSpPr/>
          <p:nvPr/>
        </p:nvSpPr>
        <p:spPr>
          <a:xfrm>
            <a:off x="6583680" y="4901184"/>
            <a:ext cx="721461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Each model's performance is evaluated to choose the best-suited algorithm.</a:t>
            </a:r>
            <a:endParaRPr lang="en-US" sz="1850" dirty="0"/>
          </a:p>
        </p:txBody>
      </p:sp>
      <p:sp>
        <p:nvSpPr>
          <p:cNvPr id="14" name="Text 7"/>
          <p:cNvSpPr/>
          <p:nvPr/>
        </p:nvSpPr>
        <p:spPr>
          <a:xfrm>
            <a:off x="5971032" y="6236208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0404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3</a:t>
            </a:r>
            <a:endParaRPr lang="en-US" sz="2320" dirty="0"/>
          </a:p>
        </p:txBody>
      </p:sp>
      <p:sp>
        <p:nvSpPr>
          <p:cNvPr id="15" name="Text 8"/>
          <p:cNvSpPr/>
          <p:nvPr/>
        </p:nvSpPr>
        <p:spPr>
          <a:xfrm>
            <a:off x="6583680" y="6199632"/>
            <a:ext cx="721461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Model Generalization</a:t>
            </a:r>
            <a:endParaRPr lang="en-US" sz="2320" b="1" dirty="0"/>
          </a:p>
        </p:txBody>
      </p:sp>
      <p:sp>
        <p:nvSpPr>
          <p:cNvPr id="16" name="Text 9"/>
          <p:cNvSpPr/>
          <p:nvPr/>
        </p:nvSpPr>
        <p:spPr>
          <a:xfrm>
            <a:off x="6583680" y="6757416"/>
            <a:ext cx="7214616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The evaluation ensures the model performs well on unseen data.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06440" y="649224"/>
            <a:ext cx="8010144" cy="16550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b="1" dirty="0">
                <a:solidFill>
                  <a:srgbClr val="011C2A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Improvement and Deployment</a:t>
            </a:r>
            <a:endParaRPr lang="en-US" sz="4640" b="1" dirty="0"/>
          </a:p>
        </p:txBody>
      </p:sp>
      <p:sp>
        <p:nvSpPr>
          <p:cNvPr id="5" name="Text 1"/>
          <p:cNvSpPr/>
          <p:nvPr/>
        </p:nvSpPr>
        <p:spPr>
          <a:xfrm>
            <a:off x="6053328" y="2706624"/>
            <a:ext cx="750722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Model Optimization</a:t>
            </a:r>
            <a:endParaRPr lang="en-US" sz="2320" b="1" dirty="0"/>
          </a:p>
        </p:txBody>
      </p:sp>
      <p:sp>
        <p:nvSpPr>
          <p:cNvPr id="6" name="Text 2"/>
          <p:cNvSpPr/>
          <p:nvPr/>
        </p:nvSpPr>
        <p:spPr>
          <a:xfrm>
            <a:off x="6053328" y="3255264"/>
            <a:ext cx="7507224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Hyperparameter tuning and feature engineering are applied for optimization.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6053328" y="4233672"/>
            <a:ext cx="750722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Web Application Integration</a:t>
            </a:r>
            <a:endParaRPr lang="en-US" sz="2320" b="1" dirty="0"/>
          </a:p>
        </p:txBody>
      </p:sp>
      <p:sp>
        <p:nvSpPr>
          <p:cNvPr id="8" name="Text 4"/>
          <p:cNvSpPr/>
          <p:nvPr/>
        </p:nvSpPr>
        <p:spPr>
          <a:xfrm>
            <a:off x="6053328" y="4782312"/>
            <a:ext cx="7507224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The final model is integrated into a Streamlit web application for usability.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6053328" y="5760720"/>
            <a:ext cx="750722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b="1" dirty="0">
                <a:solidFill>
                  <a:srgbClr val="03141C"/>
                </a:solidFill>
                <a:latin typeface="思源黑体-思源黑体-Bold" pitchFamily="34" charset="0"/>
                <a:ea typeface="思源黑体-思源黑体-Bold" pitchFamily="34" charset="-122"/>
                <a:cs typeface="思源黑体-思源黑体-Bold" pitchFamily="34" charset="-120"/>
              </a:rPr>
              <a:t>User Interaction</a:t>
            </a:r>
            <a:endParaRPr lang="en-US" sz="2320" b="1" dirty="0"/>
          </a:p>
        </p:txBody>
      </p:sp>
      <p:sp>
        <p:nvSpPr>
          <p:cNvPr id="10" name="Text 6"/>
          <p:cNvSpPr/>
          <p:nvPr/>
        </p:nvSpPr>
        <p:spPr>
          <a:xfrm>
            <a:off x="6053328" y="6309360"/>
            <a:ext cx="7507224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03141C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Users can input laptop specifications and receive price predictions instantly.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426</Words>
  <Application>Microsoft Office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Arial-Regular</vt:lpstr>
      <vt:lpstr>Calibri</vt:lpstr>
      <vt:lpstr>思源黑体-思源黑体-Bold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</cp:lastModifiedBy>
  <cp:revision>5</cp:revision>
  <dcterms:created xsi:type="dcterms:W3CDTF">2025-07-24T17:29:35Z</dcterms:created>
  <dcterms:modified xsi:type="dcterms:W3CDTF">2025-07-24T17:57:43Z</dcterms:modified>
</cp:coreProperties>
</file>